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8288000" cy="10287000"/>
  <p:notesSz cx="6858000" cy="9144000"/>
  <p:embeddedFontLst>
    <p:embeddedFont>
      <p:font typeface="Calibri" panose="020F0502020204030204" pitchFamily="34" charset="0"/>
      <p:regular r:id="rId11"/>
      <p:bold r:id="rId12"/>
      <p:italic r:id="rId13"/>
      <p:boldItalic r:id="rId14"/>
    </p:embeddedFont>
    <p:embeddedFont>
      <p:font typeface="Open Sans Light Bold" panose="020B0604020202020204" charset="0"/>
      <p:regular r:id="rId15"/>
    </p:embeddedFont>
    <p:embeddedFont>
      <p:font typeface="Open Sauce" panose="020B0604020202020204" charset="0"/>
      <p:regular r:id="rId16"/>
    </p:embeddedFont>
    <p:embeddedFont>
      <p:font typeface="Roboto" panose="02000000000000000000" pitchFamily="2" charset="0"/>
      <p:regular r:id="rId17"/>
      <p:bold r:id="rId18"/>
      <p:italic r:id="rId19"/>
      <p:boldItalic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6" d="100"/>
          <a:sy n="56" d="100"/>
        </p:scale>
        <p:origin x="516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3.svg"/><Relationship Id="rId9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786" b="778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1620062" y="-1409700"/>
            <a:ext cx="10551691" cy="12344400"/>
            <a:chOff x="0" y="0"/>
            <a:chExt cx="2779046" cy="32512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779046" cy="3251200"/>
            </a:xfrm>
            <a:custGeom>
              <a:avLst/>
              <a:gdLst/>
              <a:ahLst/>
              <a:cxnLst/>
              <a:rect l="l" t="t" r="r" b="b"/>
              <a:pathLst>
                <a:path w="2779046" h="3251200">
                  <a:moveTo>
                    <a:pt x="0" y="0"/>
                  </a:moveTo>
                  <a:lnTo>
                    <a:pt x="2779046" y="0"/>
                  </a:lnTo>
                  <a:lnTo>
                    <a:pt x="2779046" y="3251200"/>
                  </a:lnTo>
                  <a:lnTo>
                    <a:pt x="0" y="3251200"/>
                  </a:lnTo>
                  <a:close/>
                </a:path>
              </a:pathLst>
            </a:custGeom>
            <a:solidFill>
              <a:srgbClr val="314528">
                <a:alpha val="41961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28700" y="6924171"/>
            <a:ext cx="1738561" cy="268865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655784" y="7477332"/>
            <a:ext cx="2230298" cy="158233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774604" y="7336760"/>
            <a:ext cx="1950560" cy="2059501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028700" y="5203477"/>
            <a:ext cx="16230600" cy="4190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59"/>
              </a:lnSpc>
            </a:pPr>
            <a:r>
              <a:rPr lang="en-US" sz="3399" dirty="0">
                <a:solidFill>
                  <a:srgbClr val="FFFFFF"/>
                </a:solidFill>
                <a:latin typeface="Roboto"/>
              </a:rPr>
              <a:t>Presented by: Tracey Begaye</a:t>
            </a:r>
          </a:p>
          <a:p>
            <a:pPr>
              <a:lnSpc>
                <a:spcPts val="4759"/>
              </a:lnSpc>
            </a:pPr>
            <a:r>
              <a:rPr lang="en-US" sz="3399" dirty="0">
                <a:solidFill>
                  <a:srgbClr val="FFFFFF"/>
                </a:solidFill>
                <a:latin typeface="Roboto"/>
              </a:rPr>
              <a:t>Mentor: Pete </a:t>
            </a:r>
            <a:r>
              <a:rPr lang="en-US" sz="3399" dirty="0" err="1">
                <a:solidFill>
                  <a:srgbClr val="FFFFFF"/>
                </a:solidFill>
                <a:latin typeface="Roboto"/>
              </a:rPr>
              <a:t>Fule</a:t>
            </a:r>
            <a:r>
              <a:rPr lang="en-US" sz="3399" dirty="0">
                <a:solidFill>
                  <a:srgbClr val="FFFFFF"/>
                </a:solidFill>
                <a:latin typeface="Roboto"/>
              </a:rPr>
              <a:t>, Regent's Professor, School of Forestry, NAU</a:t>
            </a:r>
          </a:p>
          <a:p>
            <a:pPr>
              <a:lnSpc>
                <a:spcPts val="4759"/>
              </a:lnSpc>
            </a:pPr>
            <a:endParaRPr lang="en-US" sz="3399" dirty="0">
              <a:solidFill>
                <a:srgbClr val="FFFFFF"/>
              </a:solidFill>
              <a:latin typeface="Roboto"/>
            </a:endParaRPr>
          </a:p>
          <a:p>
            <a:pPr>
              <a:lnSpc>
                <a:spcPts val="4759"/>
              </a:lnSpc>
            </a:pPr>
            <a:endParaRPr lang="en-US" sz="3399" dirty="0">
              <a:solidFill>
                <a:srgbClr val="FFFFFF"/>
              </a:solidFill>
              <a:latin typeface="Roboto"/>
            </a:endParaRPr>
          </a:p>
          <a:p>
            <a:pPr>
              <a:lnSpc>
                <a:spcPts val="4759"/>
              </a:lnSpc>
            </a:pPr>
            <a:endParaRPr lang="en-US" sz="3399" dirty="0">
              <a:solidFill>
                <a:srgbClr val="FFFFFF"/>
              </a:solidFill>
              <a:latin typeface="Roboto"/>
            </a:endParaRPr>
          </a:p>
          <a:p>
            <a:pPr algn="r">
              <a:lnSpc>
                <a:spcPts val="4759"/>
              </a:lnSpc>
            </a:pPr>
            <a:r>
              <a:rPr lang="en-US" sz="3399" dirty="0">
                <a:solidFill>
                  <a:srgbClr val="FFFFFF"/>
                </a:solidFill>
                <a:latin typeface="Roboto"/>
              </a:rPr>
              <a:t>NASA Space Grant Statewide Symposium</a:t>
            </a:r>
          </a:p>
          <a:p>
            <a:pPr algn="r">
              <a:lnSpc>
                <a:spcPts val="4759"/>
              </a:lnSpc>
            </a:pPr>
            <a:r>
              <a:rPr lang="en-US" sz="3399" dirty="0">
                <a:solidFill>
                  <a:srgbClr val="FFFFFF"/>
                </a:solidFill>
                <a:latin typeface="Roboto"/>
              </a:rPr>
              <a:t>Saturday, April 22, 2023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28700" y="1201928"/>
            <a:ext cx="16230600" cy="39415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304"/>
              </a:lnSpc>
            </a:pPr>
            <a:r>
              <a:rPr lang="en-US" sz="9200">
                <a:solidFill>
                  <a:srgbClr val="FFFFFF"/>
                </a:solidFill>
                <a:latin typeface="Open Sans Light Bold"/>
              </a:rPr>
              <a:t>Protecting Forests and Infrastructure from Fire with Drones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45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6032" t="2310"/>
          <a:stretch>
            <a:fillRect/>
          </a:stretch>
        </p:blipFill>
        <p:spPr>
          <a:xfrm>
            <a:off x="16600209" y="7839634"/>
            <a:ext cx="1318181" cy="211502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306411" y="2644043"/>
            <a:ext cx="5376286" cy="379737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122086" y="2644043"/>
            <a:ext cx="6750892" cy="3797377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715218" y="1076325"/>
            <a:ext cx="10084239" cy="8610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720"/>
              </a:lnSpc>
            </a:pPr>
            <a:r>
              <a:rPr lang="en-US" sz="6000">
                <a:solidFill>
                  <a:srgbClr val="FFFFFF"/>
                </a:solidFill>
                <a:latin typeface="Open Sans Light Bold"/>
              </a:rPr>
              <a:t>Statement of the Problem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59669" y="2673379"/>
            <a:ext cx="4422780" cy="53905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34059" lvl="1" indent="-367030">
              <a:lnSpc>
                <a:spcPts val="4759"/>
              </a:lnSpc>
              <a:buFont typeface="Arial"/>
              <a:buChar char="•"/>
            </a:pPr>
            <a:r>
              <a:rPr lang="en-US" sz="3399" dirty="0">
                <a:solidFill>
                  <a:srgbClr val="FFFFFF"/>
                </a:solidFill>
                <a:latin typeface="Roboto"/>
              </a:rPr>
              <a:t>Utility line corridors affected by forest fire</a:t>
            </a:r>
          </a:p>
          <a:p>
            <a:pPr marL="1468119" lvl="2" indent="-489373">
              <a:lnSpc>
                <a:spcPts val="4759"/>
              </a:lnSpc>
              <a:buFont typeface="Arial"/>
              <a:buChar char="⚬"/>
            </a:pPr>
            <a:r>
              <a:rPr lang="en-US" sz="3399" dirty="0">
                <a:solidFill>
                  <a:srgbClr val="FFFFFF"/>
                </a:solidFill>
                <a:latin typeface="Roboto"/>
              </a:rPr>
              <a:t>Towers serve the Phoenix area</a:t>
            </a:r>
          </a:p>
          <a:p>
            <a:pPr marL="734059" lvl="1" indent="-367030">
              <a:lnSpc>
                <a:spcPts val="4759"/>
              </a:lnSpc>
              <a:buFont typeface="Arial"/>
              <a:buChar char="•"/>
            </a:pPr>
            <a:r>
              <a:rPr lang="en-US" sz="3399" dirty="0">
                <a:solidFill>
                  <a:srgbClr val="FFFFFF"/>
                </a:solidFill>
                <a:latin typeface="Roboto"/>
              </a:rPr>
              <a:t>Research forest fuel using tree metrics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5305618" y="6649644"/>
            <a:ext cx="6383829" cy="1595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Roboto"/>
              </a:rPr>
              <a:t>Figure 1:  Northern Arizona Forest Fire</a:t>
            </a:r>
          </a:p>
          <a:p>
            <a:pPr algn="ctr">
              <a:lnSpc>
                <a:spcPts val="3079"/>
              </a:lnSpc>
            </a:pPr>
            <a:r>
              <a:rPr lang="en-US" sz="2199">
                <a:solidFill>
                  <a:srgbClr val="FFFFFF"/>
                </a:solidFill>
                <a:latin typeface="Roboto"/>
              </a:rPr>
              <a:t>Source: Coconino National Forest Photography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2306411" y="6649644"/>
            <a:ext cx="4954849" cy="1386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Roboto"/>
              </a:rPr>
              <a:t>Figure 2: Uility Fire</a:t>
            </a:r>
          </a:p>
          <a:p>
            <a:pPr algn="ctr">
              <a:lnSpc>
                <a:spcPts val="3080"/>
              </a:lnSpc>
            </a:pPr>
            <a:r>
              <a:rPr lang="en-US" sz="2200">
                <a:solidFill>
                  <a:srgbClr val="FFFFFF"/>
                </a:solidFill>
                <a:latin typeface="Roboto"/>
              </a:rPr>
              <a:t>Source: Enriching Technical Knowledge of T&amp;D Professionals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2742" t="6860" r="1988" b="1270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0" y="0"/>
            <a:ext cx="9776089" cy="10287000"/>
            <a:chOff x="0" y="0"/>
            <a:chExt cx="2574772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574772" cy="2709333"/>
            </a:xfrm>
            <a:custGeom>
              <a:avLst/>
              <a:gdLst/>
              <a:ahLst/>
              <a:cxnLst/>
              <a:rect l="l" t="t" r="r" b="b"/>
              <a:pathLst>
                <a:path w="2574772" h="2709333">
                  <a:moveTo>
                    <a:pt x="0" y="0"/>
                  </a:moveTo>
                  <a:lnTo>
                    <a:pt x="2574772" y="0"/>
                  </a:lnTo>
                  <a:lnTo>
                    <a:pt x="257477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314528">
                <a:alpha val="75686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762290" y="4792244"/>
            <a:ext cx="4851718" cy="397402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762290" y="1175296"/>
            <a:ext cx="6427684" cy="2622956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028700" y="1625714"/>
            <a:ext cx="6321467" cy="8610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720"/>
              </a:lnSpc>
            </a:pPr>
            <a:r>
              <a:rPr lang="en-US" sz="6000">
                <a:solidFill>
                  <a:srgbClr val="FFFFFF"/>
                </a:solidFill>
                <a:latin typeface="Open Sans Light Bold"/>
              </a:rPr>
              <a:t>Methods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8700" y="2906557"/>
            <a:ext cx="8115300" cy="5990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34059" lvl="1" indent="-367030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FFFFFF"/>
                </a:solidFill>
                <a:latin typeface="Roboto"/>
              </a:rPr>
              <a:t>Fly drones at different heights over utility line corridors to collect data</a:t>
            </a:r>
          </a:p>
          <a:p>
            <a:pPr marL="1468119" lvl="2" indent="-489373">
              <a:lnSpc>
                <a:spcPts val="4759"/>
              </a:lnSpc>
              <a:buFont typeface="Arial"/>
              <a:buChar char="⚬"/>
            </a:pPr>
            <a:r>
              <a:rPr lang="en-US" sz="3399">
                <a:solidFill>
                  <a:srgbClr val="FFFFFF"/>
                </a:solidFill>
                <a:latin typeface="Roboto"/>
              </a:rPr>
              <a:t>Measure fuel hazards</a:t>
            </a:r>
          </a:p>
          <a:p>
            <a:pPr marL="734059" lvl="1" indent="-367030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FFFFFF"/>
                </a:solidFill>
                <a:latin typeface="Roboto"/>
              </a:rPr>
              <a:t>Structure from Motion (SfM) </a:t>
            </a:r>
          </a:p>
          <a:p>
            <a:pPr marL="1468119" lvl="2" indent="-489373">
              <a:lnSpc>
                <a:spcPts val="4759"/>
              </a:lnSpc>
              <a:buFont typeface="Arial"/>
              <a:buChar char="⚬"/>
            </a:pPr>
            <a:r>
              <a:rPr lang="en-US" sz="3399">
                <a:solidFill>
                  <a:srgbClr val="FFFFFF"/>
                </a:solidFill>
                <a:latin typeface="Roboto"/>
              </a:rPr>
              <a:t>Technique for three-dimensional visualization using images taken from different locations</a:t>
            </a:r>
          </a:p>
          <a:p>
            <a:pPr marL="734059" lvl="1" indent="-367030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FFFFFF"/>
                </a:solidFill>
                <a:latin typeface="Roboto"/>
              </a:rPr>
              <a:t>Computer software (Metashape)</a:t>
            </a:r>
          </a:p>
          <a:p>
            <a:pPr marL="1468119" lvl="2" indent="-489373">
              <a:lnSpc>
                <a:spcPts val="4759"/>
              </a:lnSpc>
              <a:buFont typeface="Arial"/>
              <a:buChar char="⚬"/>
            </a:pPr>
            <a:r>
              <a:rPr lang="en-US" sz="3399">
                <a:solidFill>
                  <a:srgbClr val="FFFFFF"/>
                </a:solidFill>
                <a:latin typeface="Roboto"/>
              </a:rPr>
              <a:t>Stitch the photos into a 3-D scene, called a point cloud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5"/>
          <a:srcRect l="6032" t="2310"/>
          <a:stretch>
            <a:fillRect/>
          </a:stretch>
        </p:blipFill>
        <p:spPr>
          <a:xfrm>
            <a:off x="16600209" y="7839634"/>
            <a:ext cx="1318181" cy="2115026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10762290" y="3964204"/>
            <a:ext cx="6427684" cy="589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Roboto"/>
              </a:rPr>
              <a:t>Figure 3: Camera Gimbal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762290" y="8928189"/>
            <a:ext cx="4851718" cy="589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Roboto"/>
              </a:rPr>
              <a:t>Figure 4: DJI Matrice 200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45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5781"/>
          <a:stretch>
            <a:fillRect/>
          </a:stretch>
        </p:blipFill>
        <p:spPr>
          <a:xfrm>
            <a:off x="10826159" y="1513135"/>
            <a:ext cx="7092231" cy="226852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t="20926"/>
          <a:stretch>
            <a:fillRect/>
          </a:stretch>
        </p:blipFill>
        <p:spPr>
          <a:xfrm>
            <a:off x="10826159" y="5072317"/>
            <a:ext cx="7092231" cy="190418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095348" y="1513135"/>
            <a:ext cx="3504838" cy="553395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 l="6032" t="2310"/>
          <a:stretch>
            <a:fillRect/>
          </a:stretch>
        </p:blipFill>
        <p:spPr>
          <a:xfrm>
            <a:off x="16600209" y="7839634"/>
            <a:ext cx="1318181" cy="211502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alphaModFix amt="38000"/>
          </a:blip>
          <a:srcRect/>
          <a:stretch>
            <a:fillRect/>
          </a:stretch>
        </p:blipFill>
        <p:spPr>
          <a:xfrm>
            <a:off x="-8831786" y="0"/>
            <a:ext cx="15527547" cy="1028700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990600" y="1285800"/>
            <a:ext cx="2976819" cy="8610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720"/>
              </a:lnSpc>
            </a:pPr>
            <a:r>
              <a:rPr lang="en-US" sz="6000" dirty="0">
                <a:solidFill>
                  <a:srgbClr val="FFFFFF"/>
                </a:solidFill>
                <a:latin typeface="Open Sans Light Bold"/>
              </a:rPr>
              <a:t>Results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89729" y="2476500"/>
            <a:ext cx="5667061" cy="6590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34059" lvl="1" indent="-367030">
              <a:lnSpc>
                <a:spcPts val="4759"/>
              </a:lnSpc>
              <a:buFont typeface="Arial"/>
              <a:buChar char="•"/>
            </a:pPr>
            <a:r>
              <a:rPr lang="en-US" sz="3399" dirty="0">
                <a:solidFill>
                  <a:srgbClr val="FFFFFF"/>
                </a:solidFill>
                <a:latin typeface="Roboto"/>
              </a:rPr>
              <a:t>Use point cloud data to compute forest fuel metrics</a:t>
            </a:r>
          </a:p>
          <a:p>
            <a:pPr marL="1468119" lvl="2" indent="-489373">
              <a:lnSpc>
                <a:spcPts val="4759"/>
              </a:lnSpc>
              <a:buFont typeface="Arial"/>
              <a:buChar char="⚬"/>
            </a:pPr>
            <a:r>
              <a:rPr lang="en-US" sz="3399" dirty="0">
                <a:solidFill>
                  <a:srgbClr val="FFFFFF"/>
                </a:solidFill>
                <a:latin typeface="Roboto"/>
              </a:rPr>
              <a:t>Canopy base height, canopy cover, tree segmentation, individual tree location, &amp; tree height</a:t>
            </a:r>
          </a:p>
          <a:p>
            <a:pPr marL="734059" lvl="1" indent="-367030">
              <a:lnSpc>
                <a:spcPts val="4759"/>
              </a:lnSpc>
              <a:buFont typeface="Arial"/>
              <a:buChar char="•"/>
            </a:pPr>
            <a:r>
              <a:rPr lang="en-US" sz="3399" dirty="0">
                <a:solidFill>
                  <a:srgbClr val="FFFFFF"/>
                </a:solidFill>
                <a:latin typeface="Roboto"/>
              </a:rPr>
              <a:t>These parameters help forecast the behavior of forest fires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1538744" y="3947055"/>
            <a:ext cx="5667061" cy="589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Roboto"/>
              </a:rPr>
              <a:t>Figure 6: Point Cloud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1592239" y="7138429"/>
            <a:ext cx="5667061" cy="589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Roboto"/>
              </a:rPr>
              <a:t>Figure 7: Dense Cloud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095348" y="7138429"/>
            <a:ext cx="3504838" cy="11899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Roboto"/>
              </a:rPr>
              <a:t>Figure 5: Plot with GPS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45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6032" t="2310"/>
          <a:stretch>
            <a:fillRect/>
          </a:stretch>
        </p:blipFill>
        <p:spPr>
          <a:xfrm>
            <a:off x="16600209" y="7839634"/>
            <a:ext cx="1318181" cy="211502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57000"/>
          </a:blip>
          <a:srcRect/>
          <a:stretch>
            <a:fillRect/>
          </a:stretch>
        </p:blipFill>
        <p:spPr>
          <a:xfrm>
            <a:off x="-10325387" y="-64785"/>
            <a:ext cx="15537389" cy="10351785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532586" y="782207"/>
            <a:ext cx="4147758" cy="1708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720"/>
              </a:lnSpc>
            </a:pPr>
            <a:r>
              <a:rPr lang="en-US" sz="6000">
                <a:solidFill>
                  <a:srgbClr val="FFFFFF"/>
                </a:solidFill>
                <a:latin typeface="Open Sans Light Bold"/>
              </a:rPr>
              <a:t>Results - </a:t>
            </a:r>
          </a:p>
          <a:p>
            <a:pPr>
              <a:lnSpc>
                <a:spcPts val="6720"/>
              </a:lnSpc>
            </a:pPr>
            <a:r>
              <a:rPr lang="en-US" sz="6000">
                <a:solidFill>
                  <a:srgbClr val="FFFFFF"/>
                </a:solidFill>
                <a:latin typeface="Open Sans Light Bold"/>
              </a:rPr>
              <a:t>Continued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879199" y="2326068"/>
            <a:ext cx="3213514" cy="486429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9520426" y="2293675"/>
            <a:ext cx="8397964" cy="4864292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5511345" y="7380542"/>
            <a:ext cx="4241879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Open Sauce"/>
              </a:rPr>
              <a:t>Figure 8: Nadir View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1250656" y="7348150"/>
            <a:ext cx="4937505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Open Sauce"/>
              </a:rPr>
              <a:t>Figure 9: Oblique View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55366" y="2916082"/>
            <a:ext cx="4502197" cy="59810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34059" lvl="1" indent="-367030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FFFFFF"/>
                </a:solidFill>
                <a:latin typeface="Open Sauce"/>
              </a:rPr>
              <a:t>Digital terrain model</a:t>
            </a:r>
          </a:p>
          <a:p>
            <a:pPr marL="1468119" lvl="2" indent="-489373">
              <a:lnSpc>
                <a:spcPts val="4759"/>
              </a:lnSpc>
              <a:buFont typeface="Arial"/>
              <a:buChar char="⚬"/>
            </a:pPr>
            <a:r>
              <a:rPr lang="en-US" sz="3399">
                <a:solidFill>
                  <a:srgbClr val="FFFFFF"/>
                </a:solidFill>
                <a:latin typeface="Open Sauce"/>
              </a:rPr>
              <a:t>Classification of ground points &amp; elevation</a:t>
            </a:r>
          </a:p>
          <a:p>
            <a:pPr marL="734059" lvl="1" indent="-367030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FFFFFF"/>
                </a:solidFill>
                <a:latin typeface="Open Sauce"/>
              </a:rPr>
              <a:t>Accuracy of these models = better tree height estimation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45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6032" t="2310"/>
          <a:stretch>
            <a:fillRect/>
          </a:stretch>
        </p:blipFill>
        <p:spPr>
          <a:xfrm>
            <a:off x="16600209" y="7839634"/>
            <a:ext cx="1318181" cy="211502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b="58392"/>
          <a:stretch>
            <a:fillRect/>
          </a:stretch>
        </p:blipFill>
        <p:spPr>
          <a:xfrm>
            <a:off x="7072719" y="2186254"/>
            <a:ext cx="4637499" cy="322301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2252962" y="1110084"/>
            <a:ext cx="5665428" cy="485608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alphaModFix amt="41000"/>
          </a:blip>
          <a:srcRect/>
          <a:stretch>
            <a:fillRect/>
          </a:stretch>
        </p:blipFill>
        <p:spPr>
          <a:xfrm>
            <a:off x="-7169875" y="-70670"/>
            <a:ext cx="13699851" cy="10959880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028700" y="655564"/>
            <a:ext cx="4247295" cy="1708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720"/>
              </a:lnSpc>
            </a:pPr>
            <a:r>
              <a:rPr lang="en-US" sz="6000">
                <a:solidFill>
                  <a:srgbClr val="FFFFFF"/>
                </a:solidFill>
                <a:latin typeface="Open Sans Light Bold"/>
              </a:rPr>
              <a:t>Results - Continued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490150" y="5705188"/>
            <a:ext cx="3802638" cy="1180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Open Sauce"/>
              </a:rPr>
              <a:t>Figure 10: Tree Segmentation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2548091" y="6262083"/>
            <a:ext cx="4347247" cy="23806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Open Sauce"/>
              </a:rPr>
              <a:t>Figure 11: Individual tree location using canopy height model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86154" y="2846767"/>
            <a:ext cx="5648522" cy="65811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34059" lvl="1" indent="-367030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FFFFFF"/>
                </a:solidFill>
                <a:latin typeface="Open Sauce"/>
              </a:rPr>
              <a:t>Canopy data</a:t>
            </a:r>
          </a:p>
          <a:p>
            <a:pPr marL="1468119" lvl="2" indent="-489373">
              <a:lnSpc>
                <a:spcPts val="4759"/>
              </a:lnSpc>
              <a:buFont typeface="Arial"/>
              <a:buChar char="⚬"/>
            </a:pPr>
            <a:r>
              <a:rPr lang="en-US" sz="3399">
                <a:solidFill>
                  <a:srgbClr val="FFFFFF"/>
                </a:solidFill>
                <a:latin typeface="Open Sauce"/>
              </a:rPr>
              <a:t>Create a model &amp; it can predict how long/big the fire will be</a:t>
            </a:r>
          </a:p>
          <a:p>
            <a:pPr marL="2202178" lvl="3" indent="-550545">
              <a:lnSpc>
                <a:spcPts val="4759"/>
              </a:lnSpc>
              <a:buFont typeface="Arial"/>
              <a:buChar char="￭"/>
            </a:pPr>
            <a:r>
              <a:rPr lang="en-US" sz="3399">
                <a:solidFill>
                  <a:srgbClr val="FFFFFF"/>
                </a:solidFill>
                <a:latin typeface="Open Sauce"/>
              </a:rPr>
              <a:t>Inputs are crucial</a:t>
            </a:r>
          </a:p>
          <a:p>
            <a:pPr marL="1468119" lvl="2" indent="-489373">
              <a:lnSpc>
                <a:spcPts val="4759"/>
              </a:lnSpc>
              <a:buFont typeface="Arial"/>
              <a:buChar char="⚬"/>
            </a:pPr>
            <a:r>
              <a:rPr lang="en-US" sz="3399">
                <a:solidFill>
                  <a:srgbClr val="FFFFFF"/>
                </a:solidFill>
                <a:latin typeface="Open Sauce"/>
              </a:rPr>
              <a:t>Individual tree location provides tree density &amp; size</a:t>
            </a:r>
          </a:p>
          <a:p>
            <a:pPr marL="734059" lvl="1" indent="-367030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FFFFFF"/>
                </a:solidFill>
                <a:latin typeface="Open Sauce"/>
              </a:rPr>
              <a:t>Thinning forests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DC5EE6F-6911-0D1A-57D1-B03033DA43B4}"/>
              </a:ext>
            </a:extLst>
          </p:cNvPr>
          <p:cNvSpPr txBox="1"/>
          <p:nvPr/>
        </p:nvSpPr>
        <p:spPr>
          <a:xfrm flipH="1">
            <a:off x="14249400" y="5596833"/>
            <a:ext cx="36118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Coordinates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97FA8F3-159E-8F62-EB80-F4BFEF0028D1}"/>
              </a:ext>
            </a:extLst>
          </p:cNvPr>
          <p:cNvSpPr txBox="1"/>
          <p:nvPr/>
        </p:nvSpPr>
        <p:spPr>
          <a:xfrm rot="16200000" flipH="1">
            <a:off x="10631687" y="2314940"/>
            <a:ext cx="36118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Coordinates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C539227-CC6A-FE49-07CA-EEB6B4A771B8}"/>
              </a:ext>
            </a:extLst>
          </p:cNvPr>
          <p:cNvSpPr txBox="1"/>
          <p:nvPr/>
        </p:nvSpPr>
        <p:spPr>
          <a:xfrm rot="5400000" flipH="1">
            <a:off x="16723588" y="3353458"/>
            <a:ext cx="17349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Tree Height (m)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45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7320" b="17320"/>
          <a:stretch>
            <a:fillRect/>
          </a:stretch>
        </p:blipFill>
        <p:spPr>
          <a:xfrm>
            <a:off x="-469970" y="-3086100"/>
            <a:ext cx="18757970" cy="82296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2428875" y="3471802"/>
            <a:ext cx="3086100" cy="3086100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2773025" y="3471802"/>
            <a:ext cx="3086100" cy="3086100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7600950" y="3471802"/>
            <a:ext cx="3086100" cy="3086100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5731872" y="1095375"/>
            <a:ext cx="6824256" cy="13317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304"/>
              </a:lnSpc>
            </a:pPr>
            <a:r>
              <a:rPr lang="en-US" sz="9200">
                <a:solidFill>
                  <a:srgbClr val="FFFFFF"/>
                </a:solidFill>
                <a:latin typeface="Open Sans Light Bold"/>
              </a:rPr>
              <a:t>Impact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048516" y="6771153"/>
            <a:ext cx="4190968" cy="2990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Roboto"/>
              </a:rPr>
              <a:t> Meaningful collaborations on Navajo Nation with Diné College &amp; Salt River Project</a:t>
            </a:r>
          </a:p>
        </p:txBody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376379" y="4391243"/>
            <a:ext cx="1191093" cy="124721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313953" y="4184805"/>
            <a:ext cx="1660093" cy="1660093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1367070">
            <a:off x="13371070" y="4394231"/>
            <a:ext cx="1987065" cy="1275335"/>
          </a:xfrm>
          <a:prstGeom prst="rect">
            <a:avLst/>
          </a:prstGeom>
        </p:spPr>
      </p:pic>
      <p:sp>
        <p:nvSpPr>
          <p:cNvPr id="17" name="TextBox 17"/>
          <p:cNvSpPr txBox="1"/>
          <p:nvPr/>
        </p:nvSpPr>
        <p:spPr>
          <a:xfrm>
            <a:off x="1655121" y="7007334"/>
            <a:ext cx="4633608" cy="17900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Roboto"/>
              </a:rPr>
              <a:t>Maintain &amp; conserve the ecology of Northern</a:t>
            </a:r>
          </a:p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Roboto"/>
              </a:rPr>
              <a:t>Arizona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2220591" y="6771153"/>
            <a:ext cx="4190968" cy="2990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Roboto"/>
              </a:rPr>
              <a:t> Foresters, utility providers, &amp; fire managers will all receive access to our research</a:t>
            </a:r>
          </a:p>
        </p:txBody>
      </p:sp>
      <p:pic>
        <p:nvPicPr>
          <p:cNvPr id="19" name="Picture 19"/>
          <p:cNvPicPr>
            <a:picLocks noChangeAspect="1"/>
          </p:cNvPicPr>
          <p:nvPr/>
        </p:nvPicPr>
        <p:blipFill>
          <a:blip r:embed="rId9"/>
          <a:srcRect l="6032" t="2310"/>
          <a:stretch>
            <a:fillRect/>
          </a:stretch>
        </p:blipFill>
        <p:spPr>
          <a:xfrm>
            <a:off x="16600209" y="7839634"/>
            <a:ext cx="1318181" cy="2115026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1121232" cy="10490548"/>
            <a:chOff x="0" y="0"/>
            <a:chExt cx="2929049" cy="276294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929049" cy="2762943"/>
            </a:xfrm>
            <a:custGeom>
              <a:avLst/>
              <a:gdLst/>
              <a:ahLst/>
              <a:cxnLst/>
              <a:rect l="l" t="t" r="r" b="b"/>
              <a:pathLst>
                <a:path w="2929049" h="2762943">
                  <a:moveTo>
                    <a:pt x="0" y="0"/>
                  </a:moveTo>
                  <a:lnTo>
                    <a:pt x="2929049" y="0"/>
                  </a:lnTo>
                  <a:lnTo>
                    <a:pt x="2929049" y="2762943"/>
                  </a:lnTo>
                  <a:lnTo>
                    <a:pt x="0" y="2762943"/>
                  </a:lnTo>
                  <a:close/>
                </a:path>
              </a:pathLst>
            </a:custGeom>
            <a:solidFill>
              <a:srgbClr val="314528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910733" y="0"/>
            <a:ext cx="10196989" cy="10287000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028700" y="1076325"/>
            <a:ext cx="9303981" cy="8610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720"/>
              </a:lnSpc>
            </a:pPr>
            <a:r>
              <a:rPr lang="en-US" sz="6000">
                <a:solidFill>
                  <a:srgbClr val="FFFFFF"/>
                </a:solidFill>
                <a:latin typeface="Open Sans Light Bold"/>
              </a:rPr>
              <a:t>Acknowledgements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19599" y="2598546"/>
            <a:ext cx="9882033" cy="3590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34059" lvl="1" indent="-367030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FFFFFF"/>
                </a:solidFill>
                <a:latin typeface="Roboto"/>
              </a:rPr>
              <a:t>Pete Fule - Mentor, Regent's Professor</a:t>
            </a:r>
          </a:p>
          <a:p>
            <a:pPr marL="734059" lvl="1" indent="-367030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FFFFFF"/>
                </a:solidFill>
                <a:latin typeface="Roboto"/>
              </a:rPr>
              <a:t>Leo O'Neill - Lab/Group Partner</a:t>
            </a:r>
          </a:p>
          <a:p>
            <a:pPr marL="734059" lvl="1" indent="-367030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FFFFFF"/>
                </a:solidFill>
                <a:latin typeface="Roboto"/>
              </a:rPr>
              <a:t>NAU/NASA Space Grant Program</a:t>
            </a:r>
          </a:p>
          <a:p>
            <a:pPr marL="1468119" lvl="2" indent="-489373">
              <a:lnSpc>
                <a:spcPts val="4759"/>
              </a:lnSpc>
              <a:buFont typeface="Arial"/>
              <a:buChar char="⚬"/>
            </a:pPr>
            <a:r>
              <a:rPr lang="en-US" sz="3399">
                <a:solidFill>
                  <a:srgbClr val="FFFFFF"/>
                </a:solidFill>
                <a:latin typeface="Roboto"/>
              </a:rPr>
              <a:t>Paloma Rose Davidson (Senior Academic Program Coordinator)</a:t>
            </a:r>
          </a:p>
          <a:p>
            <a:pPr marL="734059" lvl="1" indent="-367030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FFFFFF"/>
                </a:solidFill>
                <a:latin typeface="Roboto"/>
              </a:rPr>
              <a:t>School of Forestry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3"/>
          <a:srcRect l="6032" t="2310"/>
          <a:stretch>
            <a:fillRect/>
          </a:stretch>
        </p:blipFill>
        <p:spPr>
          <a:xfrm>
            <a:off x="16600209" y="7839634"/>
            <a:ext cx="1318181" cy="2115026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2219" r="2864" b="1986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1008942" y="-607408"/>
            <a:ext cx="21056257" cy="12344400"/>
            <a:chOff x="0" y="0"/>
            <a:chExt cx="5545681" cy="32512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545681" cy="3251200"/>
            </a:xfrm>
            <a:custGeom>
              <a:avLst/>
              <a:gdLst/>
              <a:ahLst/>
              <a:cxnLst/>
              <a:rect l="l" t="t" r="r" b="b"/>
              <a:pathLst>
                <a:path w="5545681" h="3251200">
                  <a:moveTo>
                    <a:pt x="0" y="0"/>
                  </a:moveTo>
                  <a:lnTo>
                    <a:pt x="5545681" y="0"/>
                  </a:lnTo>
                  <a:lnTo>
                    <a:pt x="5545681" y="3251200"/>
                  </a:lnTo>
                  <a:lnTo>
                    <a:pt x="0" y="3251200"/>
                  </a:lnTo>
                  <a:close/>
                </a:path>
              </a:pathLst>
            </a:custGeom>
            <a:solidFill>
              <a:srgbClr val="314528">
                <a:alpha val="41961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5014439" y="3858514"/>
            <a:ext cx="8259122" cy="26366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304"/>
              </a:lnSpc>
            </a:pPr>
            <a:r>
              <a:rPr lang="en-US" sz="9200">
                <a:solidFill>
                  <a:srgbClr val="FFFFFF"/>
                </a:solidFill>
                <a:latin typeface="Open Sans Light Bold"/>
              </a:rPr>
              <a:t>Ahéhee'</a:t>
            </a:r>
          </a:p>
          <a:p>
            <a:pPr algn="ctr">
              <a:lnSpc>
                <a:spcPts val="10304"/>
              </a:lnSpc>
            </a:pPr>
            <a:r>
              <a:rPr lang="en-US" sz="9200">
                <a:solidFill>
                  <a:srgbClr val="FFFFFF"/>
                </a:solidFill>
                <a:latin typeface="Open Sans Light Bold"/>
              </a:rPr>
              <a:t>Thank You!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 l="6032" t="2310"/>
          <a:stretch>
            <a:fillRect/>
          </a:stretch>
        </p:blipFill>
        <p:spPr>
          <a:xfrm>
            <a:off x="16600209" y="7839634"/>
            <a:ext cx="1318181" cy="211502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361</Words>
  <Application>Microsoft Office PowerPoint</Application>
  <PresentationFormat>Custom</PresentationFormat>
  <Paragraphs>63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Roboto</vt:lpstr>
      <vt:lpstr>Open Sauce</vt:lpstr>
      <vt:lpstr>Open Sans Light Bold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NAU/NASA Space Grant Presentation</dc:title>
  <dc:creator>Michelle A. Coe</dc:creator>
  <cp:lastModifiedBy>Coe, Michelle A - (macoe)</cp:lastModifiedBy>
  <cp:revision>9</cp:revision>
  <dcterms:created xsi:type="dcterms:W3CDTF">2006-08-16T00:00:00Z</dcterms:created>
  <dcterms:modified xsi:type="dcterms:W3CDTF">2023-04-14T21:34:35Z</dcterms:modified>
  <dc:identifier>DAFd_X70nR0</dc:identifier>
</cp:coreProperties>
</file>